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5" r:id="rId3"/>
  </p:sldMasterIdLst>
  <p:notesMasterIdLst>
    <p:notesMasterId r:id="rId40"/>
  </p:notesMasterIdLst>
  <p:sldIdLst>
    <p:sldId id="323" r:id="rId4"/>
    <p:sldId id="324" r:id="rId5"/>
    <p:sldId id="325" r:id="rId6"/>
    <p:sldId id="326" r:id="rId7"/>
    <p:sldId id="328" r:id="rId8"/>
    <p:sldId id="258" r:id="rId9"/>
    <p:sldId id="260" r:id="rId10"/>
    <p:sldId id="262" r:id="rId11"/>
    <p:sldId id="263" r:id="rId12"/>
    <p:sldId id="259" r:id="rId13"/>
    <p:sldId id="282" r:id="rId14"/>
    <p:sldId id="275" r:id="rId15"/>
    <p:sldId id="281" r:id="rId16"/>
    <p:sldId id="283" r:id="rId17"/>
    <p:sldId id="303" r:id="rId18"/>
    <p:sldId id="284" r:id="rId19"/>
    <p:sldId id="286" r:id="rId20"/>
    <p:sldId id="288" r:id="rId21"/>
    <p:sldId id="291" r:id="rId22"/>
    <p:sldId id="292" r:id="rId23"/>
    <p:sldId id="310" r:id="rId24"/>
    <p:sldId id="311" r:id="rId25"/>
    <p:sldId id="329" r:id="rId26"/>
    <p:sldId id="320" r:id="rId27"/>
    <p:sldId id="319" r:id="rId28"/>
    <p:sldId id="312" r:id="rId29"/>
    <p:sldId id="321" r:id="rId30"/>
    <p:sldId id="304" r:id="rId31"/>
    <p:sldId id="306" r:id="rId32"/>
    <p:sldId id="308" r:id="rId33"/>
    <p:sldId id="307" r:id="rId34"/>
    <p:sldId id="309" r:id="rId35"/>
    <p:sldId id="330" r:id="rId36"/>
    <p:sldId id="322" r:id="rId37"/>
    <p:sldId id="327" r:id="rId38"/>
    <p:sldId id="3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E4F9E-3987-484A-B576-51BEFB98F4D0}" type="datetimeFigureOut">
              <a:rPr lang="en-US" smtClean="0"/>
              <a:t>7/24/18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F2FA2-B07F-49A5-B736-FFC5DD30D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64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06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60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46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53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because as you can see it is not a simple system…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not going to leave this up for the next ten minutes until your eyes hurt, but I wanted to impress upon you the magnitude of this arm of government.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though it’s complex, as scientists and engineers we’re used to dealing with complex systems.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59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 of the House</a:t>
            </a:r>
            <a:r>
              <a:rPr lang="en-US" baseline="0" dirty="0"/>
              <a:t>: Rep. Paul Ryan (R)</a:t>
            </a:r>
          </a:p>
          <a:p>
            <a:r>
              <a:rPr lang="en-US" baseline="0" dirty="0"/>
              <a:t>Minority Leader: Rep. Nancy Pelosi (D)</a:t>
            </a:r>
          </a:p>
          <a:p>
            <a:endParaRPr lang="en-US" baseline="0" dirty="0"/>
          </a:p>
          <a:p>
            <a:r>
              <a:rPr lang="en-US" baseline="0" dirty="0"/>
              <a:t>Majority Leader: Sen. Mitch McConnell (R)</a:t>
            </a:r>
          </a:p>
          <a:p>
            <a:r>
              <a:rPr lang="en-US" baseline="0" dirty="0"/>
              <a:t>Minority Leader: Sen. Chuck Schumer (D)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6DD9C-B4EC-4114-9B2A-DAB4A9AF4E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35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Source:</a:t>
            </a:r>
            <a:r>
              <a:rPr lang="en-US" i="1" baseline="0" dirty="0"/>
              <a:t> University of California, Talking Points: Federal Investment in Education, Research and Health Care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6DD9C-B4EC-4114-9B2A-DAB4A9AF4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9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568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2DA9-140D-462E-B5C9-6BF49CEC2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CB9FE-45FD-422C-9F44-36691A075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1B188-CF58-465F-A52C-01612553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36FC5-3D02-4F0F-BEEF-8C8266A1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7B1F5-A3E1-44AE-9B88-3098B8C0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3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3F1BD-E696-40E6-BD12-5A95E974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A57AF-EBAE-43F7-BEDE-4A1FEA17B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B5DC5-12D6-4001-BD2D-70A79343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58D43-3BED-407A-8F52-09ACB888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30D90-0BA1-49F5-8F98-BB8A68AC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C30E3-AAD6-4495-90D7-EDF64752B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E00F1-702F-4FA1-B8D8-606A6F762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30AA8-EC23-4ECC-B41C-F2D162A5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CA899-A9D4-4F35-8C14-4C8DEEB2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D2549-7E17-44E5-A4E9-5A707291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1333"/>
              </a:spcAft>
              <a:defRPr sz="2667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1333"/>
              </a:spcAft>
              <a:defRPr sz="2667" b="1"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85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1">
  <p:cSld name="General Slide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347895" y="241979"/>
            <a:ext cx="10515600" cy="9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47895" y="1852714"/>
            <a:ext cx="10515600" cy="150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3D77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3D7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04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2">
  <p:cSld name="General Slid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4629055" y="153539"/>
            <a:ext cx="7125523" cy="106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77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3D7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0" y="2383323"/>
            <a:ext cx="4271853" cy="83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FDB813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FDB8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4629055" y="1559519"/>
            <a:ext cx="7125523" cy="150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3D77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3D7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9" name="Shape 19"/>
          <p:cNvCxnSpPr/>
          <p:nvPr/>
        </p:nvCxnSpPr>
        <p:spPr>
          <a:xfrm>
            <a:off x="4629055" y="1358803"/>
            <a:ext cx="7125523" cy="0"/>
          </a:xfrm>
          <a:prstGeom prst="straightConnector1">
            <a:avLst/>
          </a:prstGeom>
          <a:noFill/>
          <a:ln w="12700" cap="flat" cmpd="sng">
            <a:solidFill>
              <a:srgbClr val="FDB81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4954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B24C-DE78-4D25-8EC8-9B2E83B2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0DDC-7741-4304-B9A0-1219D2BA4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26127-B133-4A64-A2E7-F09A0A6B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B2E5-BEC0-4DAD-B17A-AB320762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C912-9B0E-4CA7-9C4C-D42BC844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8178-BA6C-481F-BAA7-4DEBE989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3CF4A-3E60-4C1C-AF9A-546D80A3E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E455-96E9-46A9-95FC-8F427616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E366C-C03E-40CA-BE6F-A0AB62A2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C0B6-D28F-4772-8BEC-7075528C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6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F3AE-C5E3-424D-BCFC-5FC51C9F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C874-AF7E-4E27-BEB4-A265BBF5B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179FA-771B-4A39-BAD3-E4599F039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DE2A5-3FE2-4EE2-92F3-8D5DF294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03C6-1E2C-42C5-BBFF-EBA0128A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4EDAF-E7D8-4720-9FB2-BE97181B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B085-A001-43AE-AB80-557C80C89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B118A-B475-4C1F-9617-8109CE90F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70F52-DE38-4C0D-826E-151807DC9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1D06-E3EE-4AAD-9501-A140F066A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CF70F-741C-4833-A8D4-B0D2E6FE2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DBD17C-D9E8-46ED-AEA6-5B32C3FB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845DE-E737-43C2-8674-C16527D0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74752-6454-4388-A8BA-39D7BE7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6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56C3-4033-4438-85E1-C5ECF4E3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36C2C-2555-4B85-9600-82C0B24CE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F6E20-B9A4-4095-B494-2E4ECAA0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E4DA-5643-4525-9344-C512F8AA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0608E-3AD7-45FF-95C7-BDAF49BC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FFD0F-039D-4CBE-B9CF-C73CCC48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8CAEF-E9BD-4F5C-BE75-A74332CB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8AB2-85BE-46A4-AAB9-20165029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EDC1-893F-43FE-9A9E-B14200DFA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23036-2F5C-40D2-A6F1-EAA115F5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D58D6-F5CE-4DD1-B4EC-EE44C066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E4D2E-701B-486D-B8CE-0E7B408D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D0710-16B6-4314-B5DD-BD315FA9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8788-2C6A-43F6-8AEB-D9D40BDE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A689A-A50F-4F81-B4B8-745661D14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6C06-2387-4123-AFFE-EDA6C19DA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4BBA-5D7A-4583-819A-DB0AF27F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29D32-C4EE-4172-8BE6-1AC957C0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5D42B-C9E4-4DCF-8BBF-10FA5869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2AD09-137D-438B-8601-D750BAB6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93080-D414-42E0-8717-F3D8833A1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D11DF-2FE3-4839-AF6D-4ECC73F32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D5496-680A-47C0-B45C-CCD2C5D3CEF3}" type="datetimeFigureOut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6A9F6-9DF7-4ACA-B362-6F3C657B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32082-5C7E-4A94-AEAE-74814921D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7B17-2A3A-42FE-AAC0-8F3FED6D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1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52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795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01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propriations.senate.gov/news/senate-committee-advances-all-12-fy2019-appropriations-bills" TargetMode="External"/><Relationship Id="rId5" Type="http://schemas.openxmlformats.org/officeDocument/2006/relationships/hyperlink" Target="http://www.sciencemag.org/news/2018/06/senate-panel-proposes-2-billion-54-increase-nih" TargetMode="External"/><Relationship Id="rId4" Type="http://schemas.openxmlformats.org/officeDocument/2006/relationships/hyperlink" Target="https://www.appropriations.senate.gov/news/fy2019-defense-appropriations-bill-gains-senate-committee-approva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46833" y="105508"/>
            <a:ext cx="7011266" cy="14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Science to Policy </a:t>
            </a:r>
            <a:br>
              <a:rPr lang="en-US" sz="4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			S2P@UCR</a:t>
            </a:r>
            <a:endParaRPr sz="4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D1812-8331-B04C-A0B1-A297274F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672" y="5144318"/>
            <a:ext cx="10515600" cy="1500717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CE-CERT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July 26, 2018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1286E-98A4-314B-9947-7437113CEAC6}"/>
              </a:ext>
            </a:extLst>
          </p:cNvPr>
          <p:cNvSpPr txBox="1"/>
          <p:nvPr/>
        </p:nvSpPr>
        <p:spPr>
          <a:xfrm>
            <a:off x="2242039" y="2400300"/>
            <a:ext cx="7113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Translating Science Workshop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61F51-CA0E-B245-A580-A770B3D9D4B7}"/>
              </a:ext>
            </a:extLst>
          </p:cNvPr>
          <p:cNvSpPr txBox="1"/>
          <p:nvPr/>
        </p:nvSpPr>
        <p:spPr>
          <a:xfrm>
            <a:off x="4026017" y="3328436"/>
            <a:ext cx="29835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Matt Barth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Nicole Cleary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Susan Hackwood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Doug Brown</a:t>
            </a:r>
          </a:p>
        </p:txBody>
      </p:sp>
    </p:spTree>
    <p:extLst>
      <p:ext uri="{BB962C8B-B14F-4D97-AF65-F5344CB8AC3E}">
        <p14:creationId xmlns:p14="http://schemas.microsoft.com/office/powerpoint/2010/main" val="345178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42963" y="593367"/>
            <a:ext cx="10629899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A Bill Originating in the Assembly</a:t>
            </a:r>
          </a:p>
        </p:txBody>
      </p:sp>
      <p:sp>
        <p:nvSpPr>
          <p:cNvPr id="74" name="Shape 74"/>
          <p:cNvSpPr/>
          <p:nvPr/>
        </p:nvSpPr>
        <p:spPr>
          <a:xfrm>
            <a:off x="623317" y="3390800"/>
            <a:ext cx="1481600" cy="1481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667" dirty="0">
                <a:solidFill>
                  <a:srgbClr val="4A86E8"/>
                </a:solidFill>
              </a:rPr>
              <a:t>BILL</a:t>
            </a:r>
          </a:p>
        </p:txBody>
      </p:sp>
      <p:sp>
        <p:nvSpPr>
          <p:cNvPr id="75" name="Shape 75"/>
          <p:cNvSpPr/>
          <p:nvPr/>
        </p:nvSpPr>
        <p:spPr>
          <a:xfrm>
            <a:off x="2622551" y="21483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Committees</a:t>
            </a:r>
          </a:p>
        </p:txBody>
      </p:sp>
      <p:sp>
        <p:nvSpPr>
          <p:cNvPr id="76" name="Shape 76"/>
          <p:cNvSpPr/>
          <p:nvPr/>
        </p:nvSpPr>
        <p:spPr>
          <a:xfrm rot="-2700000">
            <a:off x="1663976" y="2835871"/>
            <a:ext cx="916976" cy="5504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77" name="Shape 77"/>
          <p:cNvSpPr/>
          <p:nvPr/>
        </p:nvSpPr>
        <p:spPr>
          <a:xfrm>
            <a:off x="4788772" y="2614097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88788" y="5099131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79" name="Shape 79"/>
          <p:cNvSpPr/>
          <p:nvPr/>
        </p:nvSpPr>
        <p:spPr>
          <a:xfrm rot="-2700000">
            <a:off x="7913443" y="4866005"/>
            <a:ext cx="916976" cy="5504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80" name="Shape 80"/>
          <p:cNvSpPr/>
          <p:nvPr/>
        </p:nvSpPr>
        <p:spPr>
          <a:xfrm>
            <a:off x="2622551" y="47564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Committees</a:t>
            </a:r>
          </a:p>
        </p:txBody>
      </p:sp>
      <p:sp>
        <p:nvSpPr>
          <p:cNvPr id="81" name="Shape 81"/>
          <p:cNvSpPr/>
          <p:nvPr/>
        </p:nvSpPr>
        <p:spPr>
          <a:xfrm>
            <a:off x="5786200" y="2148267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82" name="Shape 82"/>
          <p:cNvSpPr/>
          <p:nvPr/>
        </p:nvSpPr>
        <p:spPr>
          <a:xfrm>
            <a:off x="5786200" y="47564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83" name="Shape 83"/>
          <p:cNvSpPr/>
          <p:nvPr/>
        </p:nvSpPr>
        <p:spPr>
          <a:xfrm>
            <a:off x="8949888" y="3390800"/>
            <a:ext cx="26188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Governor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vetoes, or 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signs into LAW</a:t>
            </a:r>
          </a:p>
        </p:txBody>
      </p:sp>
      <p:sp>
        <p:nvSpPr>
          <p:cNvPr id="84" name="Shape 84"/>
          <p:cNvSpPr/>
          <p:nvPr/>
        </p:nvSpPr>
        <p:spPr>
          <a:xfrm rot="8100000">
            <a:off x="4626341" y="3856682"/>
            <a:ext cx="1241680" cy="5498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8769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623317" y="3390800"/>
            <a:ext cx="1481600" cy="1481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667" b="1">
                <a:solidFill>
                  <a:srgbClr val="4A86E8"/>
                </a:solidFill>
              </a:rPr>
              <a:t>BILL</a:t>
            </a:r>
          </a:p>
        </p:txBody>
      </p:sp>
      <p:sp>
        <p:nvSpPr>
          <p:cNvPr id="214" name="Shape 214"/>
          <p:cNvSpPr/>
          <p:nvPr/>
        </p:nvSpPr>
        <p:spPr>
          <a:xfrm>
            <a:off x="2622551" y="21483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533" b="1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533" b="1">
                <a:solidFill>
                  <a:srgbClr val="4A86E8"/>
                </a:solidFill>
              </a:rPr>
              <a:t>Committees</a:t>
            </a:r>
          </a:p>
        </p:txBody>
      </p:sp>
      <p:sp>
        <p:nvSpPr>
          <p:cNvPr id="215" name="Shape 215"/>
          <p:cNvSpPr/>
          <p:nvPr/>
        </p:nvSpPr>
        <p:spPr>
          <a:xfrm>
            <a:off x="4788772" y="2614097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6" name="Shape 216"/>
          <p:cNvSpPr/>
          <p:nvPr/>
        </p:nvSpPr>
        <p:spPr>
          <a:xfrm>
            <a:off x="4788788" y="5099131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" name="Shape 217"/>
          <p:cNvSpPr/>
          <p:nvPr/>
        </p:nvSpPr>
        <p:spPr>
          <a:xfrm rot="-8100000" flipH="1">
            <a:off x="7913443" y="3138805"/>
            <a:ext cx="916976" cy="5504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" name="Shape 218"/>
          <p:cNvSpPr/>
          <p:nvPr/>
        </p:nvSpPr>
        <p:spPr>
          <a:xfrm>
            <a:off x="2622551" y="47564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533" b="1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533" b="1">
                <a:solidFill>
                  <a:srgbClr val="4A86E8"/>
                </a:solidFill>
              </a:rPr>
              <a:t>Committees</a:t>
            </a:r>
          </a:p>
        </p:txBody>
      </p:sp>
      <p:sp>
        <p:nvSpPr>
          <p:cNvPr id="219" name="Shape 219"/>
          <p:cNvSpPr/>
          <p:nvPr/>
        </p:nvSpPr>
        <p:spPr>
          <a:xfrm>
            <a:off x="5786200" y="2148267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667" b="1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667" b="1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220" name="Shape 220"/>
          <p:cNvSpPr/>
          <p:nvPr/>
        </p:nvSpPr>
        <p:spPr>
          <a:xfrm>
            <a:off x="5786200" y="47564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667" b="1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667" b="1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221" name="Shape 221"/>
          <p:cNvSpPr/>
          <p:nvPr/>
        </p:nvSpPr>
        <p:spPr>
          <a:xfrm>
            <a:off x="8949888" y="3390800"/>
            <a:ext cx="26188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solidFill>
                  <a:srgbClr val="4A86E8"/>
                </a:solidFill>
              </a:rPr>
              <a:t>Governor</a:t>
            </a:r>
          </a:p>
          <a:p>
            <a:pPr algn="ctr"/>
            <a:r>
              <a:rPr lang="en" sz="2400" b="1">
                <a:solidFill>
                  <a:srgbClr val="4A86E8"/>
                </a:solidFill>
              </a:rPr>
              <a:t>vetoes, or </a:t>
            </a:r>
          </a:p>
          <a:p>
            <a:pPr algn="ctr"/>
            <a:r>
              <a:rPr lang="en" sz="2400" b="1">
                <a:solidFill>
                  <a:srgbClr val="4A86E8"/>
                </a:solidFill>
              </a:rPr>
              <a:t>signs into LAW</a:t>
            </a:r>
          </a:p>
        </p:txBody>
      </p:sp>
      <p:sp>
        <p:nvSpPr>
          <p:cNvPr id="222" name="Shape 222"/>
          <p:cNvSpPr/>
          <p:nvPr/>
        </p:nvSpPr>
        <p:spPr>
          <a:xfrm rot="2700000" flipH="1">
            <a:off x="4626341" y="3856682"/>
            <a:ext cx="1241680" cy="5498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3" name="Shape 223"/>
          <p:cNvSpPr/>
          <p:nvPr/>
        </p:nvSpPr>
        <p:spPr>
          <a:xfrm>
            <a:off x="624451" y="3390833"/>
            <a:ext cx="1481600" cy="1481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667" dirty="0">
                <a:solidFill>
                  <a:srgbClr val="4A86E8"/>
                </a:solidFill>
              </a:rPr>
              <a:t>BILL</a:t>
            </a:r>
          </a:p>
        </p:txBody>
      </p:sp>
      <p:sp>
        <p:nvSpPr>
          <p:cNvPr id="224" name="Shape 224"/>
          <p:cNvSpPr/>
          <p:nvPr/>
        </p:nvSpPr>
        <p:spPr>
          <a:xfrm rot="-8100000" flipH="1">
            <a:off x="1665109" y="4969505"/>
            <a:ext cx="916976" cy="5504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5" name="Shape 225"/>
          <p:cNvSpPr/>
          <p:nvPr/>
        </p:nvSpPr>
        <p:spPr>
          <a:xfrm>
            <a:off x="2621384" y="2148300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Committees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(Policy, Fiscal)</a:t>
            </a:r>
          </a:p>
        </p:txBody>
      </p:sp>
      <p:sp>
        <p:nvSpPr>
          <p:cNvPr id="226" name="Shape 226"/>
          <p:cNvSpPr/>
          <p:nvPr/>
        </p:nvSpPr>
        <p:spPr>
          <a:xfrm>
            <a:off x="4787605" y="2614097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7" name="Shape 227"/>
          <p:cNvSpPr/>
          <p:nvPr/>
        </p:nvSpPr>
        <p:spPr>
          <a:xfrm>
            <a:off x="5785067" y="2148333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Assembly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228" name="Shape 228"/>
          <p:cNvSpPr/>
          <p:nvPr/>
        </p:nvSpPr>
        <p:spPr>
          <a:xfrm rot="2700000" flipH="1">
            <a:off x="4625208" y="3856733"/>
            <a:ext cx="1241680" cy="5498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9" name="Shape 229"/>
          <p:cNvSpPr/>
          <p:nvPr/>
        </p:nvSpPr>
        <p:spPr>
          <a:xfrm>
            <a:off x="4787621" y="5099164"/>
            <a:ext cx="916800" cy="5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0" name="Shape 230"/>
          <p:cNvSpPr/>
          <p:nvPr/>
        </p:nvSpPr>
        <p:spPr>
          <a:xfrm>
            <a:off x="2621384" y="4756433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Committees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(Policy, Fiscal)</a:t>
            </a:r>
          </a:p>
        </p:txBody>
      </p:sp>
      <p:sp>
        <p:nvSpPr>
          <p:cNvPr id="231" name="Shape 231"/>
          <p:cNvSpPr/>
          <p:nvPr/>
        </p:nvSpPr>
        <p:spPr>
          <a:xfrm rot="-8100000" flipH="1">
            <a:off x="7912293" y="3138838"/>
            <a:ext cx="916976" cy="5504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2" name="Shape 232"/>
          <p:cNvSpPr/>
          <p:nvPr/>
        </p:nvSpPr>
        <p:spPr>
          <a:xfrm>
            <a:off x="5785051" y="4756433"/>
            <a:ext cx="20856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Senate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Floor</a:t>
            </a:r>
          </a:p>
        </p:txBody>
      </p:sp>
      <p:sp>
        <p:nvSpPr>
          <p:cNvPr id="233" name="Shape 233"/>
          <p:cNvSpPr/>
          <p:nvPr/>
        </p:nvSpPr>
        <p:spPr>
          <a:xfrm>
            <a:off x="8948721" y="3390867"/>
            <a:ext cx="2618800" cy="14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86E8"/>
                </a:solidFill>
              </a:rPr>
              <a:t>Governor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vetoes, or </a:t>
            </a:r>
          </a:p>
          <a:p>
            <a:pPr algn="ctr"/>
            <a:r>
              <a:rPr lang="en" sz="2400" dirty="0">
                <a:solidFill>
                  <a:srgbClr val="4A86E8"/>
                </a:solidFill>
              </a:rPr>
              <a:t>signs into LAW</a:t>
            </a:r>
          </a:p>
        </p:txBody>
      </p:sp>
      <p:sp>
        <p:nvSpPr>
          <p:cNvPr id="24" name="Shape 73">
            <a:extLst>
              <a:ext uri="{FF2B5EF4-FFF2-40B4-BE49-F238E27FC236}">
                <a16:creationId xmlns:a16="http://schemas.microsoft.com/office/drawing/2014/main" id="{DDC06F1E-E6BD-43D2-9A68-F643CF208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2963" y="593367"/>
            <a:ext cx="10629899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Same Process Is Happening Concurrently for Senate Bills!</a:t>
            </a:r>
            <a:endParaRPr lang="en" dirty="0">
              <a:solidFill>
                <a:schemeClr val="bg1"/>
              </a:solidFill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1234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Committees and Calendars Are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703" y="2855037"/>
            <a:ext cx="10515600" cy="15007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A bill in committee is under great scrutiny.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Committee staff write </a:t>
            </a:r>
            <a:r>
              <a:rPr lang="en-US" sz="2800" b="1" u="sng" dirty="0">
                <a:cs typeface="Arial" panose="020B0604020202020204" pitchFamily="34" charset="0"/>
              </a:rPr>
              <a:t>bill analyses</a:t>
            </a:r>
            <a:r>
              <a:rPr lang="en-US" sz="2800" dirty="0">
                <a:cs typeface="Arial" panose="020B0604020202020204" pitchFamily="34" charset="0"/>
              </a:rPr>
              <a:t> to point out implications and recommend amendments — often calling on expert input. 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Committee hearings</a:t>
            </a:r>
            <a:r>
              <a:rPr lang="en-US" sz="2800" dirty="0">
                <a:cs typeface="Arial" panose="020B0604020202020204" pitchFamily="34" charset="0"/>
              </a:rPr>
              <a:t> allow Members to consider expert testimonies and see the list of supporters.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Constitutional deadlines </a:t>
            </a:r>
            <a:r>
              <a:rPr lang="en-US" sz="2800" dirty="0">
                <a:cs typeface="Arial" panose="020B0604020202020204" pitchFamily="34" charset="0"/>
              </a:rPr>
              <a:t>drive the process for committee hearings and bill passage out of each house</a:t>
            </a:r>
          </a:p>
        </p:txBody>
      </p:sp>
    </p:spTree>
    <p:extLst>
      <p:ext uri="{BB962C8B-B14F-4D97-AF65-F5344CB8AC3E}">
        <p14:creationId xmlns:p14="http://schemas.microsoft.com/office/powerpoint/2010/main" val="335739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Governor Has Final 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85" y="2294792"/>
            <a:ext cx="7351833" cy="286626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Even if both houses have passed the bill, the Governor can still veto it.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AB 1091 (</a:t>
            </a:r>
            <a:r>
              <a:rPr lang="en-US" sz="2800" dirty="0" err="1">
                <a:cs typeface="Arial" panose="020B0604020202020204" pitchFamily="34" charset="0"/>
              </a:rPr>
              <a:t>mylar</a:t>
            </a:r>
            <a:r>
              <a:rPr lang="en-US" sz="2800" dirty="0">
                <a:cs typeface="Arial" panose="020B0604020202020204" pitchFamily="34" charset="0"/>
              </a:rPr>
              <a:t> balloon release criminal fine)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Threat of veto if “Gas Tax” repealed in 2018</a:t>
            </a:r>
          </a:p>
        </p:txBody>
      </p:sp>
      <p:pic>
        <p:nvPicPr>
          <p:cNvPr id="6" name="Shape 207">
            <a:extLst>
              <a:ext uri="{FF2B5EF4-FFF2-40B4-BE49-F238E27FC236}">
                <a16:creationId xmlns:a16="http://schemas.microsoft.com/office/drawing/2014/main" id="{64C61F3E-FA91-4F98-AE48-5E7C95AAAE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13" t="4062" r="1213"/>
          <a:stretch/>
        </p:blipFill>
        <p:spPr>
          <a:xfrm>
            <a:off x="7696198" y="681037"/>
            <a:ext cx="3657601" cy="5033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AD8AF-57B5-4271-BEB7-4D09C52FF5BB}"/>
              </a:ext>
            </a:extLst>
          </p:cNvPr>
          <p:cNvSpPr txBox="1"/>
          <p:nvPr/>
        </p:nvSpPr>
        <p:spPr>
          <a:xfrm>
            <a:off x="9915524" y="5530334"/>
            <a:ext cx="14382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@</a:t>
            </a:r>
            <a:r>
              <a:rPr lang="en-US" sz="600" dirty="0" err="1">
                <a:solidFill>
                  <a:schemeClr val="bg1"/>
                </a:solidFill>
              </a:rPr>
              <a:t>annebgust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3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ea typeface="Georgia"/>
                <a:cs typeface="Georgia"/>
                <a:sym typeface="Georgia"/>
              </a:rPr>
              <a:t>Politics and Intangibles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572" y="3101222"/>
            <a:ext cx="10515600" cy="15007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Bills are not carried/passed for different reasons.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Legislators are limited on the number of bills they are allowed to carry during each Legislative Session.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Legislators may ignore certain issues due to personal priorities, or must respond to the influence of party leader (e.g. Single Payer).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Science isn’t always the deciding factor.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“Optics”</a:t>
            </a:r>
            <a:r>
              <a:rPr lang="en-US" sz="2800" dirty="0">
                <a:cs typeface="Arial" panose="020B0604020202020204" pitchFamily="34" charset="0"/>
              </a:rPr>
              <a:t> are important.</a:t>
            </a:r>
          </a:p>
        </p:txBody>
      </p:sp>
    </p:spTree>
    <p:extLst>
      <p:ext uri="{BB962C8B-B14F-4D97-AF65-F5344CB8AC3E}">
        <p14:creationId xmlns:p14="http://schemas.microsoft.com/office/powerpoint/2010/main" val="105747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eorgia"/>
                <a:cs typeface="Georgia"/>
                <a:sym typeface="Georgia"/>
              </a:rPr>
              <a:t>A Word on Staffers and Consultants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41" y="2925375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Legislative Staff and Aides</a:t>
            </a:r>
            <a:r>
              <a:rPr lang="en-US" sz="2800" dirty="0">
                <a:cs typeface="Arial" panose="020B0604020202020204" pitchFamily="34" charset="0"/>
              </a:rPr>
              <a:t> are the eyes and ears for their Member. They distill everything they learn on every issue to inform their Member.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Committee Consultants</a:t>
            </a:r>
            <a:r>
              <a:rPr lang="en-US" sz="2800" dirty="0">
                <a:cs typeface="Arial" panose="020B0604020202020204" pitchFamily="34" charset="0"/>
              </a:rPr>
              <a:t> perform bill analyses for their committees, and assess the merits of a bill.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They are the </a:t>
            </a:r>
            <a:r>
              <a:rPr lang="en-US" sz="2800" b="1" u="sng" dirty="0">
                <a:cs typeface="Arial" panose="020B0604020202020204" pitchFamily="34" charset="0"/>
              </a:rPr>
              <a:t>front line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</a:rPr>
              <a:t>for your input on an issue or a bill.</a:t>
            </a:r>
          </a:p>
        </p:txBody>
      </p:sp>
    </p:spTree>
    <p:extLst>
      <p:ext uri="{BB962C8B-B14F-4D97-AF65-F5344CB8AC3E}">
        <p14:creationId xmlns:p14="http://schemas.microsoft.com/office/powerpoint/2010/main" val="73459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857F-DC12-47A8-B170-1650E1F9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24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3D77"/>
                </a:solidFill>
                <a:latin typeface="Arial"/>
                <a:cs typeface="Arial" panose="020B0604020202020204" pitchFamily="34" charset="0"/>
                <a:sym typeface="Arial"/>
              </a:rPr>
              <a:t>The Executive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A4EBA-1711-4AE6-B10F-AC9248BE5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381" r="311" b="26397"/>
          <a:stretch/>
        </p:blipFill>
        <p:spPr>
          <a:xfrm>
            <a:off x="1" y="1817600"/>
            <a:ext cx="12191999" cy="504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11400-DDA3-4054-B71E-34E91F064211}"/>
              </a:ext>
            </a:extLst>
          </p:cNvPr>
          <p:cNvSpPr txBox="1"/>
          <p:nvPr/>
        </p:nvSpPr>
        <p:spPr>
          <a:xfrm>
            <a:off x="8886825" y="6673333"/>
            <a:ext cx="33051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Materials for this portion originally compiled by Christine Hochmuth Casey, PhD</a:t>
            </a:r>
          </a:p>
        </p:txBody>
      </p:sp>
    </p:spTree>
    <p:extLst>
      <p:ext uri="{BB962C8B-B14F-4D97-AF65-F5344CB8AC3E}">
        <p14:creationId xmlns:p14="http://schemas.microsoft.com/office/powerpoint/2010/main" val="3833388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Does the Executive Branch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10" y="3013298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Performs specific activities and/or creates regulations as directed by the Legislature.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Offices within the Executive Branch enforce laws within their jurisdiction.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Develops and proposes the Budget.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Responsible for the day-to-day operation of public services for Californians.</a:t>
            </a:r>
          </a:p>
        </p:txBody>
      </p:sp>
    </p:spTree>
    <p:extLst>
      <p:ext uri="{BB962C8B-B14F-4D97-AF65-F5344CB8AC3E}">
        <p14:creationId xmlns:p14="http://schemas.microsoft.com/office/powerpoint/2010/main" val="397990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509" y="0"/>
            <a:ext cx="9184981" cy="683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79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Departments, Boards, Commissions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156" y="2995714"/>
            <a:ext cx="10515600" cy="15007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Perform specific activities and/or create regulations as directed by the Legislature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AB 1496 (Thurmond, 2015) required the California Air Resources Board (CARB) to monitor methane emissions.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AB 243 (Wood, 2015) required several agencies (CDFA, DPR, CDPH, CDFW, SWRCB) to promulgate regulations or standards related to medical cannabis cultivation.</a:t>
            </a:r>
          </a:p>
        </p:txBody>
      </p:sp>
    </p:spTree>
    <p:extLst>
      <p:ext uri="{BB962C8B-B14F-4D97-AF65-F5344CB8AC3E}">
        <p14:creationId xmlns:p14="http://schemas.microsoft.com/office/powerpoint/2010/main" val="394014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54464" y="259563"/>
            <a:ext cx="10515600" cy="9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/>
              <a:t>Students in the S2P program will gain insights into: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917098" y="1609252"/>
            <a:ext cx="11843023" cy="491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Policy making processes at the local, state and federal level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Where input of a scientist is important and valued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How a scientist can become part of the policy making process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Communication and other skills necessary for scientists to work effectively</a:t>
            </a:r>
          </a:p>
          <a:p>
            <a:pPr marL="304793" indent="0"/>
            <a:r>
              <a:rPr lang="en-US" dirty="0"/>
              <a:t>	 with policy makers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Opportunities for professional development at UCR and elsewhere</a:t>
            </a:r>
          </a:p>
          <a:p>
            <a:endParaRPr lang="en-US" dirty="0"/>
          </a:p>
          <a:p>
            <a:r>
              <a:rPr lang="en-US" dirty="0"/>
              <a:t>The program curriculum will be developed by drawing insights from: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Experienced scientists who have had major impacts in public policy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Policy makers who value scientific input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Scientists who have had local, state or federal experience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0901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Departments, Boards, Commissions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979" y="3206730"/>
            <a:ext cx="10515600" cy="15007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Enforce laws within their jurisdiction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800" dirty="0">
                <a:cs typeface="Arial" panose="020B0604020202020204" pitchFamily="34" charset="0"/>
              </a:rPr>
              <a:t>CARB enforces vehicle emissions standards.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Provides oversight for industries, professions, public resources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Coastal Commission reviews permits for activities such as coastal development, and enforces the California Coastal Act.</a:t>
            </a:r>
          </a:p>
        </p:txBody>
      </p:sp>
    </p:spTree>
    <p:extLst>
      <p:ext uri="{BB962C8B-B14F-4D97-AF65-F5344CB8AC3E}">
        <p14:creationId xmlns:p14="http://schemas.microsoft.com/office/powerpoint/2010/main" val="107912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31094"/>
            <a:ext cx="10287448" cy="1194935"/>
          </a:xfrm>
        </p:spPr>
        <p:txBody>
          <a:bodyPr/>
          <a:lstStyle/>
          <a:p>
            <a:r>
              <a:rPr lang="en-US" dirty="0">
                <a:sym typeface="Georgia"/>
              </a:rPr>
              <a:t>What Is the Difference Between Advocacy </a:t>
            </a:r>
            <a:br>
              <a:rPr lang="en-US" dirty="0">
                <a:sym typeface="Georgia"/>
              </a:rPr>
            </a:br>
            <a:r>
              <a:rPr lang="en-US" dirty="0">
                <a:sym typeface="Georgia"/>
              </a:rPr>
              <a:t>and Advice</a:t>
            </a:r>
            <a:r>
              <a:rPr lang="en-US" dirty="0">
                <a:latin typeface="Georgia" panose="02040502050405020303" pitchFamily="18" charset="0"/>
                <a:sym typeface="Georgia"/>
              </a:rPr>
              <a:t>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511" y="2863829"/>
            <a:ext cx="10515600" cy="15007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dirty="0">
                <a:cs typeface="Arial" panose="020B0604020202020204" pitchFamily="34" charset="0"/>
              </a:rPr>
              <a:t>The difference can literally come down to the extra words: “I ask for your support of _________.” 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Effective advocates do their best to sound like advisors in order to </a:t>
            </a:r>
            <a:r>
              <a:rPr lang="en-US" sz="2800" u="sng" dirty="0">
                <a:cs typeface="Arial" panose="020B0604020202020204" pitchFamily="34" charset="0"/>
              </a:rPr>
              <a:t>earn</a:t>
            </a:r>
            <a:r>
              <a:rPr lang="en-US" sz="2800" dirty="0">
                <a:cs typeface="Arial" panose="020B0604020202020204" pitchFamily="34" charset="0"/>
              </a:rPr>
              <a:t> trust. 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Effective advisors do their best to avoid sounding like advocates, in order to </a:t>
            </a:r>
            <a:r>
              <a:rPr lang="en-US" sz="2800" u="sng" dirty="0">
                <a:cs typeface="Arial" panose="020B0604020202020204" pitchFamily="34" charset="0"/>
              </a:rPr>
              <a:t>maintain</a:t>
            </a:r>
            <a:r>
              <a:rPr lang="en-US" sz="2800" dirty="0">
                <a:cs typeface="Arial" panose="020B0604020202020204" pitchFamily="34" charset="0"/>
              </a:rPr>
              <a:t> trust.</a:t>
            </a:r>
          </a:p>
        </p:txBody>
      </p:sp>
    </p:spTree>
    <p:extLst>
      <p:ext uri="{BB962C8B-B14F-4D97-AF65-F5344CB8AC3E}">
        <p14:creationId xmlns:p14="http://schemas.microsoft.com/office/powerpoint/2010/main" val="127198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101: 3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002060"/>
                </a:solidFill>
                <a:latin typeface="+mn-lt"/>
              </a:rPr>
              <a:t>Executive Branch</a:t>
            </a:r>
          </a:p>
          <a:p>
            <a:pPr marL="914378" lvl="1" indent="0"/>
            <a:r>
              <a:rPr lang="en-US" sz="9600" dirty="0">
                <a:solidFill>
                  <a:srgbClr val="002060"/>
                </a:solidFill>
                <a:latin typeface="+mn-lt"/>
              </a:rPr>
              <a:t>President</a:t>
            </a:r>
          </a:p>
          <a:p>
            <a:pPr marL="914378" lvl="1" indent="0"/>
            <a:r>
              <a:rPr lang="en-US" sz="9600" dirty="0">
                <a:solidFill>
                  <a:srgbClr val="002060"/>
                </a:solidFill>
                <a:latin typeface="+mn-lt"/>
              </a:rPr>
              <a:t>The President’s Cabinet includes the Vice President and the heads of the 15 executive departments/agencies</a:t>
            </a:r>
            <a:r>
              <a:rPr lang="en-US" sz="11200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r>
              <a:rPr lang="en-US" sz="11200" dirty="0">
                <a:solidFill>
                  <a:srgbClr val="002060"/>
                </a:solidFill>
                <a:latin typeface="+mn-lt"/>
              </a:rPr>
              <a:t> Legislative Branch</a:t>
            </a:r>
          </a:p>
          <a:p>
            <a:pPr marL="914378" lvl="1" indent="0"/>
            <a:r>
              <a:rPr lang="en-US" sz="9600" dirty="0">
                <a:solidFill>
                  <a:srgbClr val="002060"/>
                </a:solidFill>
                <a:latin typeface="+mn-lt"/>
              </a:rPr>
              <a:t>2 Chambers: U.S. House of Representatives (435 members) &amp; Senate (100 Senators)</a:t>
            </a:r>
          </a:p>
          <a:p>
            <a:pPr lvl="1"/>
            <a:r>
              <a:rPr lang="en-US" sz="9600" dirty="0">
                <a:solidFill>
                  <a:srgbClr val="002060"/>
                </a:solidFill>
                <a:latin typeface="+mn-lt"/>
              </a:rPr>
              <a:t>House Leadership: Speaker of the House, Minority Leader</a:t>
            </a:r>
          </a:p>
          <a:p>
            <a:pPr lvl="1"/>
            <a:r>
              <a:rPr lang="en-US" sz="9600" dirty="0">
                <a:solidFill>
                  <a:srgbClr val="002060"/>
                </a:solidFill>
                <a:latin typeface="+mn-lt"/>
              </a:rPr>
              <a:t>Senate Leadership: Majority Leader, Minority Leader</a:t>
            </a:r>
          </a:p>
          <a:p>
            <a:r>
              <a:rPr lang="en-US" sz="11200" dirty="0">
                <a:solidFill>
                  <a:srgbClr val="002060"/>
                </a:solidFill>
                <a:latin typeface="+mn-lt"/>
              </a:rPr>
              <a:t>Judicial Branch</a:t>
            </a:r>
          </a:p>
          <a:p>
            <a:pPr lvl="1"/>
            <a:r>
              <a:rPr lang="en-US" sz="9600" dirty="0">
                <a:solidFill>
                  <a:srgbClr val="002060"/>
                </a:solidFill>
                <a:latin typeface="+mn-lt"/>
              </a:rPr>
              <a:t>U.S. Supreme Court, 13 district courts of appeals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041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FF5CF-FEDF-B54D-BDA1-8DBD36B7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R&amp;D Budgets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CA28B-8721-AD4C-8429-FD0CD3A36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749530"/>
            <a:ext cx="10515600" cy="1500717"/>
          </a:xfrm>
        </p:spPr>
        <p:txBody>
          <a:bodyPr/>
          <a:lstStyle/>
          <a:p>
            <a:r>
              <a:rPr lang="en-US" sz="7200" dirty="0"/>
              <a:t>State and Federal</a:t>
            </a:r>
          </a:p>
        </p:txBody>
      </p:sp>
    </p:spTree>
    <p:extLst>
      <p:ext uri="{BB962C8B-B14F-4D97-AF65-F5344CB8AC3E}">
        <p14:creationId xmlns:p14="http://schemas.microsoft.com/office/powerpoint/2010/main" val="237109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D1450-4C1E-B34A-9AA3-2980CFF0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2A1736-72DA-B346-800A-F8E535AFF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162" y="1825625"/>
            <a:ext cx="8939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7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04971-73F8-494C-B2F7-79A0B853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11" y="587865"/>
            <a:ext cx="3751118" cy="162462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C5F776-5556-A647-92AC-D273DD4FE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3787" y="1210164"/>
            <a:ext cx="5405025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A154E-29DD-534C-A9D6-4118290561FC}"/>
              </a:ext>
            </a:extLst>
          </p:cNvPr>
          <p:cNvSpPr txBox="1"/>
          <p:nvPr/>
        </p:nvSpPr>
        <p:spPr>
          <a:xfrm>
            <a:off x="621811" y="3152685"/>
            <a:ext cx="4791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Written by </a:t>
            </a:r>
            <a:r>
              <a:rPr lang="en-US" b="1" dirty="0"/>
              <a:t>Julianne McCall </a:t>
            </a:r>
            <a:r>
              <a:rPr lang="en-US" sz="1400" dirty="0"/>
              <a:t>and Paul Jacobs with contributions from Teresa </a:t>
            </a:r>
            <a:r>
              <a:rPr lang="en-US" sz="1400" dirty="0" err="1"/>
              <a:t>Feo</a:t>
            </a:r>
            <a:r>
              <a:rPr lang="en-US" sz="1400" dirty="0"/>
              <a:t>. The California Senate </a:t>
            </a:r>
            <a:r>
              <a:rPr lang="en-US" sz="1400" dirty="0" err="1"/>
              <a:t>Offce</a:t>
            </a:r>
            <a:r>
              <a:rPr lang="en-US" sz="1400" dirty="0"/>
              <a:t> of Research is a nonpartisan </a:t>
            </a:r>
            <a:r>
              <a:rPr lang="en-US" sz="1400" dirty="0" err="1"/>
              <a:t>offce</a:t>
            </a:r>
            <a:r>
              <a:rPr lang="en-US" sz="1400" dirty="0"/>
              <a:t> charged with serving the research needs of the California State Senate and assisting Senate members and committees with the development of effective public policy. The </a:t>
            </a:r>
            <a:r>
              <a:rPr lang="en-US" sz="1400" dirty="0" err="1"/>
              <a:t>offce</a:t>
            </a:r>
            <a:r>
              <a:rPr lang="en-US" sz="1400" dirty="0"/>
              <a:t> was established by the Senate Rules Committee in 1969. For more information, please visit http://</a:t>
            </a:r>
            <a:r>
              <a:rPr lang="en-US" sz="1400" dirty="0" err="1"/>
              <a:t>sor.senate</a:t>
            </a:r>
            <a:r>
              <a:rPr lang="en-US" sz="1400" dirty="0"/>
              <a:t>. </a:t>
            </a:r>
            <a:r>
              <a:rPr lang="en-US" sz="1400" dirty="0" err="1"/>
              <a:t>ca.gov</a:t>
            </a:r>
            <a:r>
              <a:rPr lang="en-US" sz="1400" dirty="0"/>
              <a:t> or call (916) 651-1500. </a:t>
            </a:r>
          </a:p>
        </p:txBody>
      </p:sp>
    </p:spTree>
    <p:extLst>
      <p:ext uri="{BB962C8B-B14F-4D97-AF65-F5344CB8AC3E}">
        <p14:creationId xmlns:p14="http://schemas.microsoft.com/office/powerpoint/2010/main" val="2399685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Federal Investment in UC Science Research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4793" indent="0"/>
            <a:r>
              <a:rPr lang="en-US" sz="2400" dirty="0"/>
              <a:t>As the country’s largest academic research system, federal support for science research is key to the UC and UCR! </a:t>
            </a:r>
          </a:p>
          <a:p>
            <a:pPr marL="0" indent="0">
              <a:buNone/>
            </a:pPr>
            <a:endParaRPr lang="en-US" sz="2400" dirty="0"/>
          </a:p>
          <a:p>
            <a:pPr marL="304793" indent="0"/>
            <a:r>
              <a:rPr lang="en-US" sz="2400" dirty="0"/>
              <a:t>Federal funds account for more than half of total research funding for the UC with an immediate effect on our ability to support graduate students and post-doctoral scholars.</a:t>
            </a:r>
          </a:p>
          <a:p>
            <a:pPr marL="0" indent="0">
              <a:buNone/>
            </a:pPr>
            <a:endParaRPr lang="en-US" sz="2400" dirty="0"/>
          </a:p>
          <a:p>
            <a:pPr marL="304793" indent="0"/>
            <a:r>
              <a:rPr lang="en-US" sz="2400" dirty="0"/>
              <a:t>In Fiscal Year 2017 (October 1, 2016—September 30, 2017), nearly $2.9 billion of UC research funding came from the federal government.</a:t>
            </a:r>
          </a:p>
          <a:p>
            <a:pPr lvl="1"/>
            <a:r>
              <a:rPr lang="en-US" sz="200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UCR received over $100 million in federal research funding in FY 2017. </a:t>
            </a:r>
          </a:p>
        </p:txBody>
      </p:sp>
    </p:spTree>
    <p:extLst>
      <p:ext uri="{BB962C8B-B14F-4D97-AF65-F5344CB8AC3E}">
        <p14:creationId xmlns:p14="http://schemas.microsoft.com/office/powerpoint/2010/main" val="36334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1472A0-2655-2842-B91F-71B290738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43" y="-26377"/>
            <a:ext cx="510318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EB344-DC8C-4449-A48D-C6614776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114" y="455545"/>
            <a:ext cx="4515293" cy="3256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9C6A32-E7C0-AF43-BF0C-7039D75BFCAE}"/>
              </a:ext>
            </a:extLst>
          </p:cNvPr>
          <p:cNvSpPr txBox="1"/>
          <p:nvPr/>
        </p:nvSpPr>
        <p:spPr>
          <a:xfrm>
            <a:off x="6213231" y="4114799"/>
            <a:ext cx="5978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completion of the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Defense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Labor, HHS, and Education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spending bills by the Senate Appropriations Committee late last month – marking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committee’s fastest work in decades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research funding in the 2019 fiscal year could top $85 billion, according to current AAAS estimates. This would mark the highest point ever for such spending.</a:t>
            </a:r>
          </a:p>
        </p:txBody>
      </p:sp>
    </p:spTree>
    <p:extLst>
      <p:ext uri="{BB962C8B-B14F-4D97-AF65-F5344CB8AC3E}">
        <p14:creationId xmlns:p14="http://schemas.microsoft.com/office/powerpoint/2010/main" val="2174998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857F-DC12-47A8-B170-1650E1F9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24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3D77"/>
                </a:solidFill>
                <a:latin typeface="Arial"/>
                <a:cs typeface="Arial" panose="020B0604020202020204" pitchFamily="34" charset="0"/>
                <a:sym typeface="Arial"/>
              </a:rPr>
              <a:t>What Does All This Mean for You?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A7C16-0419-4146-A184-14BC7228F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-10" b="26503"/>
          <a:stretch/>
        </p:blipFill>
        <p:spPr>
          <a:xfrm>
            <a:off x="2389" y="1817600"/>
            <a:ext cx="12189611" cy="50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6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eorgia"/>
                <a:cs typeface="Georgia"/>
                <a:sym typeface="Georgia"/>
              </a:rPr>
              <a:t>What </a:t>
            </a:r>
            <a:r>
              <a:rPr lang="en-US">
                <a:ea typeface="Georgia"/>
                <a:cs typeface="Georgia"/>
                <a:sym typeface="Georgia"/>
              </a:rPr>
              <a:t>Do Policymakers </a:t>
            </a:r>
            <a:r>
              <a:rPr lang="en-US" dirty="0">
                <a:ea typeface="Georgia"/>
                <a:cs typeface="Georgia"/>
                <a:sym typeface="Georgia"/>
              </a:rPr>
              <a:t>Care About?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780" y="2872621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They genuinely care about making a difference for California’s people, economy, and environment.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They specifically care about the district they represent, an issue area they prioritize, or the jurisdiction of their office.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They want to be seen as caring, informed leaders with foresight and innovation.</a:t>
            </a:r>
          </a:p>
        </p:txBody>
      </p:sp>
    </p:spTree>
    <p:extLst>
      <p:ext uri="{BB962C8B-B14F-4D97-AF65-F5344CB8AC3E}">
        <p14:creationId xmlns:p14="http://schemas.microsoft.com/office/powerpoint/2010/main" val="155439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242E1-9E96-BF4F-ACA1-A64B0278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2018-19 Academic Year: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CCD7-2B42-3B47-A358-2F6CC2B3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2578" y="1820345"/>
            <a:ext cx="5869423" cy="4696440"/>
          </a:xfrm>
        </p:spPr>
        <p:txBody>
          <a:bodyPr/>
          <a:lstStyle/>
          <a:p>
            <a:pPr marL="304792" indent="0"/>
            <a:r>
              <a:rPr lang="en-US" dirty="0"/>
              <a:t>Opportunities: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Science Policy Certificate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Science Translators Policy Course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Designated Emphasis (D.E.) in Public Policy </a:t>
            </a:r>
            <a:endParaRPr lang="en-US" dirty="0">
              <a:solidFill>
                <a:srgbClr val="222222"/>
              </a:solidFill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State Capitol visit to Sacramento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DC </a:t>
            </a:r>
            <a:r>
              <a:rPr lang="en-US" dirty="0" err="1"/>
              <a:t>Vist</a:t>
            </a:r>
            <a:r>
              <a:rPr lang="en-US" dirty="0"/>
              <a:t> to AAAS and NY National Science Policy Network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Webinars with guest lecturers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dirty="0"/>
              <a:t>Public speaking workshops</a:t>
            </a:r>
          </a:p>
          <a:p>
            <a:endParaRPr lang="en-US" dirty="0"/>
          </a:p>
          <a:p>
            <a:r>
              <a:rPr lang="en-US" dirty="0">
                <a:solidFill>
                  <a:srgbClr val="222222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68D3-73FC-E440-AA1E-720D17174D6D}"/>
              </a:ext>
            </a:extLst>
          </p:cNvPr>
          <p:cNvSpPr/>
          <p:nvPr/>
        </p:nvSpPr>
        <p:spPr>
          <a:xfrm>
            <a:off x="215789" y="2046924"/>
            <a:ext cx="6322577" cy="391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792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Partnerships: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Bourns College of Engineering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School of Public Policy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School of Medicine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College of Natural and Agricultural Sciences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Department of Theatre, Film and Digital Production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Office of Government Affairs</a:t>
            </a:r>
          </a:p>
          <a:p>
            <a:pPr marL="685783" indent="-380990" defTabSz="1219170">
              <a:lnSpc>
                <a:spcPct val="90000"/>
              </a:lnSpc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University Communications </a:t>
            </a:r>
          </a:p>
        </p:txBody>
      </p:sp>
    </p:spTree>
    <p:extLst>
      <p:ext uri="{BB962C8B-B14F-4D97-AF65-F5344CB8AC3E}">
        <p14:creationId xmlns:p14="http://schemas.microsoft.com/office/powerpoint/2010/main" val="3749739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eorgia"/>
                <a:cs typeface="Georgia"/>
                <a:sym typeface="Georgia"/>
              </a:rPr>
              <a:t>What Rules Must They Play By?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456" y="3092430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Money:</a:t>
            </a:r>
            <a:r>
              <a:rPr lang="en-US" sz="2800" dirty="0">
                <a:cs typeface="Arial" panose="020B0604020202020204" pitchFamily="34" charset="0"/>
              </a:rPr>
              <a:t> Amazing policy ideas often have a price tag. What would it cost, how do we pay for it?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Implications:</a:t>
            </a:r>
            <a:r>
              <a:rPr lang="en-US" sz="2800" dirty="0">
                <a:cs typeface="Arial" panose="020B0604020202020204" pitchFamily="34" charset="0"/>
              </a:rPr>
              <a:t> What are the possible effects of a policy idea on existing or future laws, regulations, and efficiency? Who will implement this policy, and how?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b="1" u="sng" dirty="0">
                <a:cs typeface="Arial" panose="020B0604020202020204" pitchFamily="34" charset="0"/>
              </a:rPr>
              <a:t>Optics:</a:t>
            </a:r>
            <a:r>
              <a:rPr lang="en-US" sz="2800" dirty="0">
                <a:cs typeface="Arial" panose="020B0604020202020204" pitchFamily="34" charset="0"/>
              </a:rPr>
              <a:t> How does this policy make me look to the media, to my voters, and to my party colleagues?</a:t>
            </a:r>
          </a:p>
        </p:txBody>
      </p:sp>
    </p:spTree>
    <p:extLst>
      <p:ext uri="{BB962C8B-B14F-4D97-AF65-F5344CB8AC3E}">
        <p14:creationId xmlns:p14="http://schemas.microsoft.com/office/powerpoint/2010/main" val="3073362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eorgia"/>
                <a:cs typeface="Georgia"/>
                <a:sym typeface="Georgia"/>
              </a:rPr>
              <a:t>How Do They Consume Information?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BD0DB-39C2-2C43-9A43-A17C65D1A05F}"/>
              </a:ext>
            </a:extLst>
          </p:cNvPr>
          <p:cNvSpPr/>
          <p:nvPr/>
        </p:nvSpPr>
        <p:spPr>
          <a:xfrm>
            <a:off x="858715" y="2269359"/>
            <a:ext cx="1062403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Legislative and Executive Branch leaders </a:t>
            </a:r>
            <a:r>
              <a:rPr lang="en-US" sz="2800" b="1" u="sng" dirty="0">
                <a:solidFill>
                  <a:srgbClr val="002060"/>
                </a:solidFill>
                <a:cs typeface="Arial" panose="020B0604020202020204" pitchFamily="34" charset="0"/>
              </a:rPr>
              <a:t>all rely on their staff and designates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to distill a firehose of information down to key policy takeaways.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Staff are equally taxed with “sorting signal from noise” — you </a:t>
            </a:r>
            <a:r>
              <a:rPr lang="en-US" sz="2800" b="1" u="sng" dirty="0">
                <a:solidFill>
                  <a:srgbClr val="002060"/>
                </a:solidFill>
                <a:cs typeface="Arial" panose="020B0604020202020204" pitchFamily="34" charset="0"/>
              </a:rPr>
              <a:t>must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clearly point out the big-picture connection of your research to their policy priorities, before diving into details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5331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  <a:sym typeface="Georgia"/>
              </a:rPr>
              <a:t>How Do I Speak as an Advisor?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664" y="3066052"/>
            <a:ext cx="10827128" cy="1681794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best advisors explain possible implications of a scientific finding, then offer recommendations or assess scenarios based on data or professional experience.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Open with the big picture, and then dive into the details.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You are </a:t>
            </a:r>
            <a:r>
              <a:rPr lang="en-US" sz="2800" b="1" u="sng" dirty="0">
                <a:cs typeface="Arial" panose="020B0604020202020204" pitchFamily="34" charset="0"/>
              </a:rPr>
              <a:t>not</a:t>
            </a:r>
            <a:r>
              <a:rPr lang="en-US" sz="2800" dirty="0">
                <a:cs typeface="Arial" panose="020B0604020202020204" pitchFamily="34" charset="0"/>
              </a:rPr>
              <a:t> there to advocate. You are there to present options.</a:t>
            </a:r>
          </a:p>
        </p:txBody>
      </p:sp>
    </p:spTree>
    <p:extLst>
      <p:ext uri="{BB962C8B-B14F-4D97-AF65-F5344CB8AC3E}">
        <p14:creationId xmlns:p14="http://schemas.microsoft.com/office/powerpoint/2010/main" val="1592286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9800" y="609600"/>
            <a:ext cx="8077200" cy="45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3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en. Connie Ley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11" y="243564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n. Mike Morr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11" y="342724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n. Richard Ro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59" y="432667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n. Jeff St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11" y="5318287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sm. Eduardo Gar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77" y="291664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sm. Chad May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44" y="498582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sm. Jose Medi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44" y="5851687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sm. Melissa Melende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70" y="1975177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sm. Jay Obernolt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785" y="291598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sm. Freddie Rodrigue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785" y="396116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sm. Marc Steinort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785" y="499441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4130" y="2437608"/>
            <a:ext cx="9637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Senator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Connie Leyva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(D-Chino)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4129" y="3353393"/>
            <a:ext cx="1569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Senator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Mike Morrell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(R-Rancho Cucamonga)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7792" y="4296586"/>
            <a:ext cx="979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Senator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Richard Roth*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(D-Riverside)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9369" y="5325520"/>
            <a:ext cx="9685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Senator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Jeff Stone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(R-Temecula)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876800" y="17526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42227" y="1998811"/>
            <a:ext cx="1292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Eloise Reyes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(D-San Bernardino)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1737" y="287293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Eduardo Garcia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(D-Coachella)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3908" y="3940567"/>
            <a:ext cx="1241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Sabrina Cervantes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(D-Corona)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93908" y="500659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Chad Mayes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(R-Yucca Valley)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9937" y="5859006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Jose Medina*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(D-Riverside)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86313" y="1941559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Melissa Melendez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(R-Lake Elsinore)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86313" y="2869611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Obernolte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(R-Big Bear)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98418" y="3892242"/>
            <a:ext cx="12346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Freddie Rodriguez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(R-Pomona)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47727" y="5027188"/>
            <a:ext cx="1569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Assemblymember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Marc Steinorth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(R-Rancho Cucamonga)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7422" y="1970529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State Senators: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75762" y="1621214"/>
            <a:ext cx="251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State </a:t>
            </a:r>
            <a:r>
              <a:rPr lang="en-US" sz="1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Assemblymembers</a:t>
            </a:r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94786" y="6375805"/>
            <a:ext cx="2432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*Represents UCR as part of jurisdiction</a:t>
            </a:r>
          </a:p>
        </p:txBody>
      </p:sp>
      <p:pic>
        <p:nvPicPr>
          <p:cNvPr id="6" name="Picture 4" descr="Image result for eloise reye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 bwMode="auto">
          <a:xfrm>
            <a:off x="5893783" y="2000352"/>
            <a:ext cx="530352" cy="5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sabrina cervant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77" y="3962689"/>
            <a:ext cx="530352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8956F34-CD02-4D43-A2C8-47F62FBD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25" y="612150"/>
            <a:ext cx="10515600" cy="980389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UCR’s State Legislative Delegation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36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upload.wikimedia.org/wikipedia/commons/thumb/3/33/Pete_Aguilar_official_portrait_114th_Congress.jpg/220px-Pete_Aguilar_official_portrait_114th_Congr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0"/>
          <a:stretch/>
        </p:blipFill>
        <p:spPr bwMode="auto">
          <a:xfrm>
            <a:off x="2133600" y="3859649"/>
            <a:ext cx="1371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885800" y="5352148"/>
            <a:ext cx="1555614" cy="1474310"/>
          </a:xfrm>
          <a:prstGeom prst="ellipse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50000"/>
                </a:srgbClr>
              </a:gs>
              <a:gs pos="50000">
                <a:srgbClr val="FFFF00">
                  <a:tint val="44500"/>
                  <a:satMod val="160000"/>
                  <a:alpha val="50000"/>
                </a:srgbClr>
              </a:gs>
              <a:gs pos="100000">
                <a:srgbClr val="00B0F0">
                  <a:alpha val="50000"/>
                </a:srgbClr>
              </a:gs>
            </a:gsLst>
            <a:lin ang="27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4" name="Picture 10" descr="https://upload.wikimedia.org/wikipedia/commons/thumb/a/ac/Mark_Takano_113th_Congress_-_crop.jpg/220px-Mark_Takano_113th_Congress_-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670" y="3859649"/>
            <a:ext cx="13716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8458200" y="5316184"/>
            <a:ext cx="1555614" cy="1474310"/>
          </a:xfrm>
          <a:prstGeom prst="ellipse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50000"/>
                </a:srgbClr>
              </a:gs>
              <a:gs pos="50000">
                <a:srgbClr val="FFFF00">
                  <a:tint val="44500"/>
                  <a:satMod val="160000"/>
                  <a:alpha val="50000"/>
                </a:srgbClr>
              </a:gs>
              <a:gs pos="100000">
                <a:srgbClr val="00B0F0">
                  <a:alpha val="50000"/>
                </a:srgbClr>
              </a:gs>
            </a:gsLst>
            <a:lin ang="27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2" name="Picture 8" descr="https://upload.wikimedia.org/wikipedia/commons/thumb/6/6b/Raul_Ruiz,_official_portrait,_113th_congress.jpg/220px-Raul_Ruiz,_official_portrait,_113th_congres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2"/>
          <a:stretch/>
        </p:blipFill>
        <p:spPr bwMode="auto">
          <a:xfrm>
            <a:off x="6985489" y="3859649"/>
            <a:ext cx="1371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6854414" y="5307490"/>
            <a:ext cx="1555614" cy="1474310"/>
          </a:xfrm>
          <a:prstGeom prst="ellipse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50000"/>
                </a:srgbClr>
              </a:gs>
              <a:gs pos="50000">
                <a:srgbClr val="FFFF00">
                  <a:tint val="44500"/>
                  <a:satMod val="160000"/>
                  <a:alpha val="50000"/>
                </a:srgbClr>
              </a:gs>
              <a:gs pos="100000">
                <a:srgbClr val="00B0F0">
                  <a:alpha val="50000"/>
                </a:srgbClr>
              </a:gs>
            </a:gsLst>
            <a:lin ang="27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0" name="Picture 6" descr="https://upload.wikimedia.org/wikipedia/commons/thumb/d/d4/Paul_Cook,_official_portrait,_113th_Congress.jpg/220px-Paul_Cook,_official_portrait,_113th_Congres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2"/>
          <a:stretch/>
        </p:blipFill>
        <p:spPr bwMode="auto">
          <a:xfrm>
            <a:off x="5348654" y="3859649"/>
            <a:ext cx="1371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5260417" y="5320938"/>
            <a:ext cx="1555614" cy="1474310"/>
          </a:xfrm>
          <a:prstGeom prst="ellipse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50000"/>
                </a:srgbClr>
              </a:gs>
              <a:gs pos="50000">
                <a:srgbClr val="FFFF00">
                  <a:tint val="44500"/>
                  <a:satMod val="160000"/>
                  <a:alpha val="50000"/>
                </a:srgbClr>
              </a:gs>
              <a:gs pos="100000">
                <a:srgbClr val="00B0F0">
                  <a:alpha val="50000"/>
                </a:srgbClr>
              </a:gs>
            </a:gsLst>
            <a:lin ang="27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 descr="https://pbs.twimg.com/profile_images/828781833/KC-STO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27" y="3859649"/>
            <a:ext cx="13716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607202" y="5316184"/>
            <a:ext cx="1555614" cy="1474310"/>
          </a:xfrm>
          <a:prstGeom prst="ellipse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50000"/>
                </a:srgbClr>
              </a:gs>
              <a:gs pos="50000">
                <a:srgbClr val="FFFF00">
                  <a:tint val="44500"/>
                  <a:satMod val="160000"/>
                  <a:alpha val="50000"/>
                </a:srgbClr>
              </a:gs>
              <a:gs pos="100000">
                <a:srgbClr val="00B0F0">
                  <a:alpha val="50000"/>
                </a:srgbClr>
              </a:gs>
            </a:gsLst>
            <a:lin ang="27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274" y="1676137"/>
            <a:ext cx="1265851" cy="17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65344" y="1830720"/>
            <a:ext cx="12880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Sen. Kamala Harris (D)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Homeland Security; Budget; Judiciary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UCR Congressional Delegation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90738-590B-E941-A10B-F8C66FB4E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1276" y="5628318"/>
            <a:ext cx="15782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Pete Aguilar </a:t>
            </a:r>
            <a:r>
              <a:rPr lang="en-US" sz="1400" dirty="0"/>
              <a:t>(D) 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</a:t>
            </a:r>
            <a:r>
              <a:rPr lang="en-US" sz="1400" dirty="0" err="1"/>
              <a:t>Approps</a:t>
            </a:r>
            <a:r>
              <a:rPr lang="en-US" sz="1400" dirty="0"/>
              <a:t>, Energy &amp; Water, Transp. &amp; Housing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4750" y="5600527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Ken Calvert</a:t>
            </a:r>
            <a:r>
              <a:rPr lang="en-US" sz="1400" dirty="0"/>
              <a:t> (R) 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</a:t>
            </a:r>
            <a:r>
              <a:rPr lang="en-US" sz="1400" dirty="0" err="1"/>
              <a:t>Approps</a:t>
            </a:r>
            <a:r>
              <a:rPr lang="en-US" sz="1400" dirty="0"/>
              <a:t>; Chair Interior </a:t>
            </a:r>
            <a:r>
              <a:rPr lang="en-US" sz="1400" dirty="0" err="1"/>
              <a:t>Approps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5612250"/>
            <a:ext cx="1447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Paul Cook </a:t>
            </a:r>
            <a:r>
              <a:rPr lang="en-US" sz="1400" dirty="0"/>
              <a:t>(R) 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Armed Services, Foreign Affairs; Nat Resources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6696" y="5600527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Raul Ruiz </a:t>
            </a:r>
            <a:r>
              <a:rPr lang="en-US" sz="1400" dirty="0"/>
              <a:t>(D) 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Energy &amp; Commerce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0" y="5612250"/>
            <a:ext cx="1521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Mark Takano </a:t>
            </a:r>
            <a:r>
              <a:rPr lang="en-US" sz="1400" dirty="0"/>
              <a:t>(D) 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RM on Vets; Science; Ed &amp; Workforce</a:t>
            </a:r>
          </a:p>
        </p:txBody>
      </p:sp>
      <p:pic>
        <p:nvPicPr>
          <p:cNvPr id="31756" name="Picture 12" descr="https://upload.wikimedia.org/wikipedia/commons/7/7d/Dianne_Feinstein,_official_Senate_photo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57" y="1676401"/>
            <a:ext cx="1371600" cy="17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1385" y="1878450"/>
            <a:ext cx="1288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Sen. Dianne Feinstein (D)</a:t>
            </a:r>
          </a:p>
          <a:p>
            <a:r>
              <a:rPr lang="en-US" sz="1400" dirty="0" err="1"/>
              <a:t>Cmtes</a:t>
            </a:r>
            <a:r>
              <a:rPr lang="en-US" sz="1400" dirty="0"/>
              <a:t>: </a:t>
            </a:r>
            <a:r>
              <a:rPr lang="en-US" sz="1400" dirty="0" err="1"/>
              <a:t>Approps</a:t>
            </a:r>
            <a:r>
              <a:rPr lang="en-US" sz="1400" dirty="0"/>
              <a:t>, Judiciary </a:t>
            </a:r>
          </a:p>
        </p:txBody>
      </p:sp>
    </p:spTree>
    <p:extLst>
      <p:ext uri="{BB962C8B-B14F-4D97-AF65-F5344CB8AC3E}">
        <p14:creationId xmlns:p14="http://schemas.microsoft.com/office/powerpoint/2010/main" val="4011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2" grpId="0" animBg="1"/>
      <p:bldP spid="21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4629055" y="153539"/>
            <a:ext cx="7125523" cy="106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-US" sz="4000" b="1" dirty="0"/>
              <a:t>Stay Connected</a:t>
            </a:r>
            <a:endParaRPr sz="4000" b="1" dirty="0"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0" y="2383323"/>
            <a:ext cx="4272000" cy="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Share your ideas </a:t>
            </a:r>
            <a:endParaRPr b="1" dirty="0"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812467" y="2562700"/>
            <a:ext cx="7125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4000"/>
              <a:t>@UCRS2P</a:t>
            </a:r>
            <a:endParaRPr sz="4000"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252067" y="3447933"/>
            <a:ext cx="76860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4000"/>
              <a:t>www.sciencetopolicy.ucr.edu</a:t>
            </a:r>
            <a:endParaRPr sz="4000"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252067" y="4333167"/>
            <a:ext cx="7879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4000"/>
              <a:t>sciencetopolicy@engr.ucr.edu</a:t>
            </a:r>
            <a:endParaRPr sz="4000"/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438" y="2562700"/>
            <a:ext cx="703332" cy="62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128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71038-5390-7E4C-919E-6156B831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 Science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7FB8E8-D187-EF40-8BEA-4CF6074E8AC7}"/>
              </a:ext>
            </a:extLst>
          </p:cNvPr>
          <p:cNvSpPr/>
          <p:nvPr/>
        </p:nvSpPr>
        <p:spPr>
          <a:xfrm>
            <a:off x="617526" y="2435111"/>
            <a:ext cx="1024596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limits of science must be identified and respected. Otherwise science will fall into disrespect having been 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</a:rPr>
              <a:t>abused and exploited by those with ideological agendas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								Peter Medawar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1)"science is never settled" -- if a theory cannot be falsified by some new observation it is not a scientific theory but an ideology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2) "science is morally blind" -- by science you can design a new vaccine or a new gas chamber. The moral responsibility for the use of science lies outside science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98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47895" y="241979"/>
            <a:ext cx="10515600" cy="98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b="1" dirty="0"/>
              <a:t>Science &amp; Technology Policy Fellowships</a:t>
            </a:r>
            <a:endParaRPr b="1"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47900" y="1780800"/>
            <a:ext cx="11521200" cy="502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AAAS Science &amp; Technology Policy Fellowships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One-year fellowships in Washington, D.C. in legislative, executive, and judicial branches</a:t>
            </a:r>
            <a:endParaRPr sz="2000" dirty="0">
              <a:solidFill>
                <a:srgbClr val="222222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US" dirty="0"/>
              <a:t>AAAS Congressional Science &amp; Engineering Fellowships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One-year fellowships in Washington, D.C. jointly administered via some scientific societies</a:t>
            </a:r>
            <a:endParaRPr sz="2000" dirty="0">
              <a:solidFill>
                <a:srgbClr val="222222"/>
              </a:solidFill>
            </a:endParaRPr>
          </a:p>
          <a:p>
            <a:pPr marL="0" indent="0"/>
            <a:r>
              <a:rPr lang="en-US" dirty="0"/>
              <a:t>NASEM </a:t>
            </a:r>
            <a:r>
              <a:rPr lang="en-US" dirty="0" err="1"/>
              <a:t>Mirzayan</a:t>
            </a:r>
            <a:r>
              <a:rPr lang="en-US" dirty="0"/>
              <a:t> Science &amp; Technology Policy Graduate Fellowships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Twelve-week policy fellowships at the National Academies</a:t>
            </a:r>
            <a:endParaRPr sz="2000" dirty="0">
              <a:solidFill>
                <a:srgbClr val="222222"/>
              </a:solidFill>
            </a:endParaRPr>
          </a:p>
          <a:p>
            <a:pPr marL="0" indent="0"/>
            <a:r>
              <a:rPr lang="en-US" dirty="0"/>
              <a:t>Presidential Management Fellowships, U.S. Office of Personnel Management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Two-year fellowships in U.S. executive branch departments and agencies</a:t>
            </a:r>
            <a:endParaRPr sz="2000" dirty="0">
              <a:solidFill>
                <a:srgbClr val="222222"/>
              </a:solidFill>
            </a:endParaRPr>
          </a:p>
          <a:p>
            <a:pPr marL="0" indent="0"/>
            <a:r>
              <a:rPr lang="en-US" dirty="0"/>
              <a:t>John A. Knauss Marine Policy Fellowship Program, NOAA Sea Grant Program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One-year fellowships in Washington, D.C. with focus on ocean, coastal, and Great Lakes</a:t>
            </a:r>
            <a:endParaRPr sz="2000" dirty="0">
              <a:solidFill>
                <a:srgbClr val="222222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US" dirty="0"/>
              <a:t>CCST California Science &amp; Technology Policy Fellows Program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>
                <a:solidFill>
                  <a:srgbClr val="222222"/>
                </a:solidFill>
              </a:rPr>
              <a:t>One-year fellowships in Sacramento, CA with state legislature and executive agencies</a:t>
            </a:r>
            <a:endParaRPr sz="2000" dirty="0">
              <a:solidFill>
                <a:srgbClr val="222222"/>
              </a:solidFill>
            </a:endParaRPr>
          </a:p>
          <a:p>
            <a:pPr marL="0" indent="0"/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237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1EF8-737C-7345-828C-6AED5515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95" y="872325"/>
            <a:ext cx="10515600" cy="980389"/>
          </a:xfrm>
        </p:spPr>
        <p:txBody>
          <a:bodyPr/>
          <a:lstStyle/>
          <a:p>
            <a:pPr marL="609585" lvl="0" indent="-304792">
              <a:spcBef>
                <a:spcPts val="1333"/>
              </a:spcBef>
            </a:pPr>
            <a:r>
              <a:rPr lang="en-US" sz="3600" dirty="0"/>
              <a:t>Translating Science Workshop</a:t>
            </a:r>
            <a:br>
              <a:rPr lang="en-US" sz="3600" dirty="0"/>
            </a:br>
            <a:r>
              <a:rPr lang="en-US" sz="3600" dirty="0"/>
              <a:t>Session Plan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549CC-D8FE-0644-8F4A-0B2D1E061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780" y="1624115"/>
            <a:ext cx="10515600" cy="1500717"/>
          </a:xfrm>
        </p:spPr>
        <p:txBody>
          <a:bodyPr/>
          <a:lstStyle/>
          <a:p>
            <a:r>
              <a:rPr lang="en-US" dirty="0"/>
              <a:t>Science Policy 101</a:t>
            </a:r>
          </a:p>
          <a:p>
            <a:pPr marL="761993" lvl="1" indent="-457200"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What are the avenues of science policy?</a:t>
            </a:r>
          </a:p>
          <a:p>
            <a:pPr marL="761993" lvl="1" indent="-457200"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How does science communication influence policy? </a:t>
            </a:r>
          </a:p>
          <a:p>
            <a:pPr marL="761993" lvl="1" indent="-457200"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D77"/>
                </a:solidFill>
                <a:latin typeface="Arial"/>
                <a:cs typeface="Arial"/>
                <a:sym typeface="Arial"/>
              </a:rPr>
              <a:t>Do you know where your funding comes from? </a:t>
            </a:r>
          </a:p>
          <a:p>
            <a:pPr marL="761993" lvl="1" indent="-457200">
              <a:spcBef>
                <a:spcPts val="1333"/>
              </a:spcBef>
              <a:buClr>
                <a:srgbClr val="003D77"/>
              </a:buClr>
              <a:buSzPts val="1600"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3D77"/>
              </a:solidFill>
              <a:latin typeface="Arial"/>
              <a:cs typeface="Arial"/>
              <a:sym typeface="Arial"/>
            </a:endParaRPr>
          </a:p>
          <a:p>
            <a:r>
              <a:rPr lang="en-US" dirty="0"/>
              <a:t>Elevator pitches:  Summarize your dissertation in three sentences or less! </a:t>
            </a:r>
          </a:p>
          <a:p>
            <a:r>
              <a:rPr lang="en-US" dirty="0"/>
              <a:t>Communicating Effectively in Science Policy</a:t>
            </a:r>
            <a:endParaRPr lang="en-US" b="1" dirty="0"/>
          </a:p>
          <a:p>
            <a:pPr marL="761993" indent="-457200">
              <a:buFont typeface="Arial" panose="020B0604020202020204" pitchFamily="34" charset="0"/>
              <a:buChar char="•"/>
            </a:pPr>
            <a:r>
              <a:rPr lang="en-US" dirty="0"/>
              <a:t>Dos, don'ts, and key principles of science communication</a:t>
            </a:r>
          </a:p>
          <a:p>
            <a:pPr marL="761993" indent="-457200">
              <a:buFont typeface="Arial" panose="020B0604020202020204" pitchFamily="34" charset="0"/>
              <a:buChar char="•"/>
            </a:pPr>
            <a:r>
              <a:rPr lang="en-US" dirty="0"/>
              <a:t>Revise elevator pitches to be more powerful for policymakers</a:t>
            </a:r>
          </a:p>
          <a:p>
            <a:pPr marL="761993" indent="-457200">
              <a:buFont typeface="Arial" panose="020B0604020202020204" pitchFamily="34" charset="0"/>
              <a:buChar char="•"/>
            </a:pPr>
            <a:r>
              <a:rPr lang="en-US" dirty="0"/>
              <a:t>Simplify your pitch even further with a catchy ”book mark"</a:t>
            </a:r>
          </a:p>
          <a:p>
            <a:pPr marL="761993" indent="-457200">
              <a:buFont typeface="Arial" panose="020B0604020202020204" pitchFamily="34" charset="0"/>
              <a:buChar char="•"/>
            </a:pPr>
            <a:r>
              <a:rPr lang="en-US" dirty="0"/>
              <a:t>Lunch and presentation of bumper stickers and elevator pitches</a:t>
            </a:r>
          </a:p>
        </p:txBody>
      </p:sp>
    </p:spTree>
    <p:extLst>
      <p:ext uri="{BB962C8B-B14F-4D97-AF65-F5344CB8AC3E}">
        <p14:creationId xmlns:p14="http://schemas.microsoft.com/office/powerpoint/2010/main" val="336070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857F-DC12-47A8-B170-1650E1F9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247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Policy Making Process in California</a:t>
            </a:r>
          </a:p>
        </p:txBody>
      </p:sp>
      <p:pic>
        <p:nvPicPr>
          <p:cNvPr id="4" name="Shape 60">
            <a:extLst>
              <a:ext uri="{FF2B5EF4-FFF2-40B4-BE49-F238E27FC236}">
                <a16:creationId xmlns:a16="http://schemas.microsoft.com/office/drawing/2014/main" id="{DA33FDF0-B4AF-452E-B488-1C847911F9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6513"/>
          <a:stretch/>
        </p:blipFill>
        <p:spPr>
          <a:xfrm>
            <a:off x="0" y="1817600"/>
            <a:ext cx="12192000" cy="50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E1AD5-0B14-4639-9246-BA3C894F622A}"/>
              </a:ext>
            </a:extLst>
          </p:cNvPr>
          <p:cNvSpPr txBox="1"/>
          <p:nvPr/>
        </p:nvSpPr>
        <p:spPr>
          <a:xfrm>
            <a:off x="8886825" y="6673333"/>
            <a:ext cx="33051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Materials for this portion originally compiled by Sarah Brady, PhD, and Ben Young Landis</a:t>
            </a:r>
          </a:p>
        </p:txBody>
      </p:sp>
    </p:spTree>
    <p:extLst>
      <p:ext uri="{BB962C8B-B14F-4D97-AF65-F5344CB8AC3E}">
        <p14:creationId xmlns:p14="http://schemas.microsoft.com/office/powerpoint/2010/main" val="73217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The Role of the State Legislature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040" y="3066052"/>
            <a:ext cx="11301913" cy="16554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Legislators (referred to as </a:t>
            </a:r>
            <a:r>
              <a:rPr lang="en-US" sz="2800" b="1" u="sng" dirty="0">
                <a:cs typeface="Arial" panose="020B0604020202020204" pitchFamily="34" charset="0"/>
              </a:rPr>
              <a:t>“Members” and ”Senators”</a:t>
            </a:r>
            <a:r>
              <a:rPr lang="en-US" sz="2800" dirty="0">
                <a:cs typeface="Arial" panose="020B0604020202020204" pitchFamily="34" charset="0"/>
              </a:rPr>
              <a:t>) write and enact laws, which begin as </a:t>
            </a:r>
            <a:r>
              <a:rPr lang="en-US" sz="2800" b="1" u="sng" dirty="0">
                <a:cs typeface="Arial" panose="020B0604020202020204" pitchFamily="34" charset="0"/>
              </a:rPr>
              <a:t>bills</a:t>
            </a:r>
            <a:r>
              <a:rPr lang="en-US" sz="2800" dirty="0">
                <a:cs typeface="Arial" panose="020B0604020202020204" pitchFamily="34" charset="0"/>
              </a:rPr>
              <a:t>.</a:t>
            </a:r>
            <a:endParaRPr lang="en-US" sz="2800" u="sng" dirty="0">
              <a:cs typeface="Arial" panose="020B0604020202020204" pitchFamily="34" charset="0"/>
            </a:endParaRP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A bill must pass through both houses of the Legislature, via </a:t>
            </a:r>
            <a:r>
              <a:rPr lang="en-US" sz="2800" b="1" u="sng" dirty="0">
                <a:cs typeface="Arial" panose="020B0604020202020204" pitchFamily="34" charset="0"/>
              </a:rPr>
              <a:t>committees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Bills that pass both houses must go to the Governor for signature.</a:t>
            </a:r>
          </a:p>
        </p:txBody>
      </p:sp>
    </p:spTree>
    <p:extLst>
      <p:ext uri="{BB962C8B-B14F-4D97-AF65-F5344CB8AC3E}">
        <p14:creationId xmlns:p14="http://schemas.microsoft.com/office/powerpoint/2010/main" val="217911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The Two Houses: The State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10" y="2942960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b="1" u="sng" dirty="0">
                <a:cs typeface="Arial" panose="020B0604020202020204" pitchFamily="34" charset="0"/>
              </a:rPr>
              <a:t>State Assembly</a:t>
            </a:r>
            <a:r>
              <a:rPr lang="en-US" sz="2800" dirty="0">
                <a:cs typeface="Arial" panose="020B0604020202020204" pitchFamily="34" charset="0"/>
              </a:rPr>
              <a:t> comprises of 80 districts, each represented by an </a:t>
            </a:r>
            <a:r>
              <a:rPr lang="en-US" sz="2800" b="1" u="sng" dirty="0" err="1">
                <a:cs typeface="Arial" panose="020B0604020202020204" pitchFamily="34" charset="0"/>
              </a:rPr>
              <a:t>Assemblymember</a:t>
            </a:r>
            <a:r>
              <a:rPr lang="en-US" sz="2800" dirty="0">
                <a:cs typeface="Arial" panose="020B0604020202020204" pitchFamily="34" charset="0"/>
              </a:rPr>
              <a:t>.</a:t>
            </a:r>
            <a:endParaRPr lang="en-US" sz="2800" b="1" u="sng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head of the Assembly has the title of </a:t>
            </a:r>
            <a:r>
              <a:rPr lang="en-US" sz="2800" b="1" u="sng" dirty="0">
                <a:cs typeface="Arial" panose="020B0604020202020204" pitchFamily="34" charset="0"/>
              </a:rPr>
              <a:t>Speaker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Speaker assigns </a:t>
            </a:r>
            <a:r>
              <a:rPr lang="en-US" sz="2800" dirty="0" err="1">
                <a:cs typeface="Arial" panose="020B0604020202020204" pitchFamily="34" charset="0"/>
              </a:rPr>
              <a:t>Assemblymembers</a:t>
            </a:r>
            <a:r>
              <a:rPr lang="en-US" sz="2800" dirty="0">
                <a:cs typeface="Arial" panose="020B0604020202020204" pitchFamily="34" charset="0"/>
              </a:rPr>
              <a:t> to various committees, which analyze and vote on bills on a specific topic (e.g., Assembly Energy and Utilities Committee)</a:t>
            </a:r>
          </a:p>
        </p:txBody>
      </p:sp>
    </p:spTree>
    <p:extLst>
      <p:ext uri="{BB962C8B-B14F-4D97-AF65-F5344CB8AC3E}">
        <p14:creationId xmlns:p14="http://schemas.microsoft.com/office/powerpoint/2010/main" val="275028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00F4-1877-4599-B120-A8E3FB51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The Two Houses: The State Senate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0877-854F-44BC-A764-42D3F902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03" y="2951753"/>
            <a:ext cx="10515600" cy="1500717"/>
          </a:xfrm>
        </p:spPr>
        <p:txBody>
          <a:bodyPr anchor="ctr">
            <a:noAutofit/>
          </a:bodyPr>
          <a:lstStyle/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b="1" u="sng" dirty="0">
                <a:cs typeface="Arial" panose="020B0604020202020204" pitchFamily="34" charset="0"/>
              </a:rPr>
              <a:t>State Senate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</a:rPr>
              <a:t>comprises of 40 districts, each represented by a </a:t>
            </a:r>
            <a:r>
              <a:rPr lang="en-US" sz="2800" b="1" u="sng" dirty="0">
                <a:cs typeface="Arial" panose="020B0604020202020204" pitchFamily="34" charset="0"/>
              </a:rPr>
              <a:t>State Senator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head of the Senate has the title of </a:t>
            </a:r>
            <a:r>
              <a:rPr lang="en-US" sz="2800" b="1" u="sng" dirty="0">
                <a:cs typeface="Arial" panose="020B0604020202020204" pitchFamily="34" charset="0"/>
              </a:rPr>
              <a:t>President pro Tempore</a:t>
            </a:r>
            <a:r>
              <a:rPr lang="en-US" sz="2800" dirty="0">
                <a:cs typeface="Arial" panose="020B0604020202020204" pitchFamily="34" charset="0"/>
              </a:rPr>
              <a:t> (the </a:t>
            </a:r>
            <a:r>
              <a:rPr lang="en-US" sz="2800" b="1" u="sng" dirty="0">
                <a:cs typeface="Arial" panose="020B0604020202020204" pitchFamily="34" charset="0"/>
              </a:rPr>
              <a:t>“pro </a:t>
            </a:r>
            <a:r>
              <a:rPr lang="en-US" sz="2800" b="1" u="sng" dirty="0" err="1">
                <a:cs typeface="Arial" panose="020B0604020202020204" pitchFamily="34" charset="0"/>
              </a:rPr>
              <a:t>Tem</a:t>
            </a:r>
            <a:r>
              <a:rPr lang="en-US" sz="2800" b="1" u="sng" dirty="0">
                <a:cs typeface="Arial" panose="020B0604020202020204" pitchFamily="34" charset="0"/>
              </a:rPr>
              <a:t>”</a:t>
            </a:r>
            <a:r>
              <a:rPr lang="en-US" sz="2800" dirty="0">
                <a:cs typeface="Arial" panose="020B0604020202020204" pitchFamily="34" charset="0"/>
              </a:rPr>
              <a:t>).</a:t>
            </a:r>
          </a:p>
          <a:p>
            <a:pPr marL="304793" indent="0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The pro </a:t>
            </a:r>
            <a:r>
              <a:rPr lang="en-US" sz="2800" dirty="0" err="1">
                <a:cs typeface="Arial" panose="020B0604020202020204" pitchFamily="34" charset="0"/>
              </a:rPr>
              <a:t>Tem</a:t>
            </a:r>
            <a:r>
              <a:rPr lang="en-US" sz="2800" dirty="0">
                <a:cs typeface="Arial" panose="020B0604020202020204" pitchFamily="34" charset="0"/>
              </a:rPr>
              <a:t> assigns Senators to various committees, which analyze and vote on bills on a specific topic (e.g., Senate Health Committee)</a:t>
            </a:r>
          </a:p>
        </p:txBody>
      </p:sp>
    </p:spTree>
    <p:extLst>
      <p:ext uri="{BB962C8B-B14F-4D97-AF65-F5344CB8AC3E}">
        <p14:creationId xmlns:p14="http://schemas.microsoft.com/office/powerpoint/2010/main" val="52292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472C4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CS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al Slide 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neral Slide 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1833</Words>
  <Application>Microsoft Macintosh PowerPoint</Application>
  <PresentationFormat>Widescreen</PresentationFormat>
  <Paragraphs>271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Georgia</vt:lpstr>
      <vt:lpstr>Roboto</vt:lpstr>
      <vt:lpstr>Office Theme</vt:lpstr>
      <vt:lpstr>General Slide 1</vt:lpstr>
      <vt:lpstr>General Slide 2</vt:lpstr>
      <vt:lpstr>Science to Policy     S2P@UCR</vt:lpstr>
      <vt:lpstr>Students in the S2P program will gain insights into:</vt:lpstr>
      <vt:lpstr>2018-19 Academic Year:</vt:lpstr>
      <vt:lpstr>Science &amp; Technology Policy Fellowships</vt:lpstr>
      <vt:lpstr>Translating Science Workshop Session Plan </vt:lpstr>
      <vt:lpstr>The Policy Making Process in California</vt:lpstr>
      <vt:lpstr>The Role of the State Legislature</vt:lpstr>
      <vt:lpstr>The Two Houses: The State Assembly</vt:lpstr>
      <vt:lpstr>The Two Houses: The State Senate</vt:lpstr>
      <vt:lpstr>A Bill Originating in the Assembly</vt:lpstr>
      <vt:lpstr>Same Process Is Happening Concurrently for Senate Bills!</vt:lpstr>
      <vt:lpstr>Committees and Calendars Are Key</vt:lpstr>
      <vt:lpstr>Governor Has Final Say</vt:lpstr>
      <vt:lpstr>Politics and Intangibles</vt:lpstr>
      <vt:lpstr>A Word on Staffers and Consultants</vt:lpstr>
      <vt:lpstr>The Executive Branch</vt:lpstr>
      <vt:lpstr>What Does the Executive Branch Do?</vt:lpstr>
      <vt:lpstr>PowerPoint Presentation</vt:lpstr>
      <vt:lpstr>Departments, Boards, Commissions</vt:lpstr>
      <vt:lpstr>Departments, Boards, Commissions</vt:lpstr>
      <vt:lpstr>What Is the Difference Between Advocacy  and Advice?</vt:lpstr>
      <vt:lpstr>Federal 101: 3 Branches</vt:lpstr>
      <vt:lpstr>R&amp;D Budgets</vt:lpstr>
      <vt:lpstr>PowerPoint Presentation</vt:lpstr>
      <vt:lpstr>PowerPoint Presentation</vt:lpstr>
      <vt:lpstr>Federal Investment in UC Science Research</vt:lpstr>
      <vt:lpstr>PowerPoint Presentation</vt:lpstr>
      <vt:lpstr>What Does All This Mean for You?</vt:lpstr>
      <vt:lpstr>What Do Policymakers Care About?</vt:lpstr>
      <vt:lpstr>What Rules Must They Play By?</vt:lpstr>
      <vt:lpstr>How Do They Consume Information?</vt:lpstr>
      <vt:lpstr>How Do I Speak as an Advisor?</vt:lpstr>
      <vt:lpstr>  UCR’s State Legislative Delegation </vt:lpstr>
      <vt:lpstr>UCR Congressional Delegation</vt:lpstr>
      <vt:lpstr>Stay Connected</vt:lpstr>
      <vt:lpstr>Respect Science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Translators Showcase</dc:title>
  <dc:creator>Benjamin Landis</dc:creator>
  <cp:lastModifiedBy>Douglas Brown</cp:lastModifiedBy>
  <cp:revision>230</cp:revision>
  <dcterms:created xsi:type="dcterms:W3CDTF">2018-01-25T23:01:14Z</dcterms:created>
  <dcterms:modified xsi:type="dcterms:W3CDTF">2018-07-24T22:07:14Z</dcterms:modified>
</cp:coreProperties>
</file>